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9" r:id="rId4"/>
    <p:sldId id="258" r:id="rId5"/>
    <p:sldId id="261" r:id="rId6"/>
    <p:sldId id="267" r:id="rId7"/>
    <p:sldId id="270" r:id="rId8"/>
    <p:sldId id="271" r:id="rId9"/>
    <p:sldId id="273" r:id="rId10"/>
    <p:sldId id="272" r:id="rId11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2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NZ" noProof="0" smtClean="0"/>
              <a:t>Click to edit Master title style</a:t>
            </a:r>
          </a:p>
        </p:txBody>
      </p:sp>
      <p:sp>
        <p:nvSpPr>
          <p:cNvPr id="402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NZ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65D358-12F8-49BB-B96B-7495697F143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60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8291-23D8-4BFD-9036-AD71BEC0BA2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497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58042-FB19-44C8-A964-DE7B033929A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78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DF960-8D55-42A8-984F-48D570A6ACF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376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0238C-E343-4067-A4EC-D47EF5E2C9D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539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0B0CA-6777-4D2C-912A-C3C67D0A20D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957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55D0A-4DBB-4FAA-B871-BB7DA6C984D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517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152-BD52-4965-82B6-96FDC996F4C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08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D0B5-4363-4598-BD0D-716559CD503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887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8D25-3534-4826-8819-5490411CB1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4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D73BA-456E-44AE-8D34-15CA39CB051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364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NZ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014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14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014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014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014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014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1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4014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4014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014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014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8596979-7C58-4555-9B51-114A3F34847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75" grpId="0"/>
      <p:bldP spid="40147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1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14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1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14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1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14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1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14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1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14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5"/>
            <a:ext cx="22669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043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NZ" sz="6600" b="1" smtClean="0"/>
              <a:t>Chromosomes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792087"/>
          </a:xfrm>
        </p:spPr>
        <p:txBody>
          <a:bodyPr/>
          <a:lstStyle/>
          <a:p>
            <a:r>
              <a:rPr kumimoji="0" lang="en-N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/>
              </a:rPr>
              <a:t>(Terminology continued)</a:t>
            </a:r>
            <a:endParaRPr lang="en-NZ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NZ" b="1" dirty="0" smtClean="0"/>
              <a:t>Homozygous</a:t>
            </a:r>
            <a:r>
              <a:rPr lang="en-NZ" dirty="0" smtClean="0"/>
              <a:t> = having two alleles the same, e.g. TT (homozygous dominant)</a:t>
            </a:r>
          </a:p>
          <a:p>
            <a:pPr marL="400050" lvl="1" indent="0">
              <a:buNone/>
            </a:pPr>
            <a:r>
              <a:rPr lang="en-NZ" dirty="0" smtClean="0"/>
              <a:t>or </a:t>
            </a:r>
            <a:r>
              <a:rPr lang="en-NZ" dirty="0" err="1" smtClean="0"/>
              <a:t>tt</a:t>
            </a:r>
            <a:r>
              <a:rPr lang="en-NZ" dirty="0" smtClean="0"/>
              <a:t> (homozygous recessive)</a:t>
            </a:r>
          </a:p>
          <a:p>
            <a:r>
              <a:rPr lang="en-NZ" b="1" dirty="0" smtClean="0"/>
              <a:t>Heterozygous</a:t>
            </a:r>
            <a:r>
              <a:rPr lang="en-NZ" dirty="0" smtClean="0"/>
              <a:t> = having two different alleles, e.g. </a:t>
            </a:r>
            <a:r>
              <a:rPr lang="en-NZ" dirty="0" err="1" smtClean="0"/>
              <a:t>Tt</a:t>
            </a:r>
            <a:endParaRPr lang="en-NZ" dirty="0" smtClean="0"/>
          </a:p>
          <a:p>
            <a:r>
              <a:rPr lang="en-NZ" b="1" dirty="0" smtClean="0"/>
              <a:t>Genotype</a:t>
            </a:r>
            <a:r>
              <a:rPr lang="en-NZ" dirty="0" smtClean="0"/>
              <a:t> = The alleles present, e.g. TT, </a:t>
            </a:r>
            <a:r>
              <a:rPr lang="en-NZ" dirty="0" err="1" smtClean="0"/>
              <a:t>Tt</a:t>
            </a:r>
            <a:r>
              <a:rPr lang="en-NZ" dirty="0" smtClean="0"/>
              <a:t> or </a:t>
            </a:r>
            <a:r>
              <a:rPr lang="en-NZ" dirty="0" err="1" smtClean="0"/>
              <a:t>tt</a:t>
            </a:r>
            <a:endParaRPr lang="en-NZ" dirty="0" smtClean="0"/>
          </a:p>
          <a:p>
            <a:r>
              <a:rPr lang="en-NZ" b="1" dirty="0" smtClean="0"/>
              <a:t>Phenotype</a:t>
            </a:r>
            <a:r>
              <a:rPr lang="en-NZ" dirty="0" smtClean="0"/>
              <a:t> = The appearance or the result of the genotype, e.g. tall plants</a:t>
            </a:r>
          </a:p>
          <a:p>
            <a:endParaRPr lang="en-NZ" dirty="0"/>
          </a:p>
        </p:txBody>
      </p:sp>
      <p:sp>
        <p:nvSpPr>
          <p:cNvPr id="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10800000">
            <a:off x="2843808" y="6454486"/>
            <a:ext cx="305983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b="1" smtClean="0"/>
              <a:t>Chromosomes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defRPr/>
            </a:pPr>
            <a:r>
              <a:rPr lang="en-NZ" sz="3600" dirty="0" smtClean="0"/>
              <a:t>Chromosomes in eukaryotes are strands of DNA bound to proteins </a:t>
            </a:r>
          </a:p>
          <a:p>
            <a:pPr eaLnBrk="1" hangingPunct="1">
              <a:defRPr/>
            </a:pPr>
            <a:endParaRPr lang="en-NZ" sz="3600" dirty="0" smtClean="0"/>
          </a:p>
          <a:p>
            <a:pPr eaLnBrk="1" hangingPunct="1">
              <a:defRPr/>
            </a:pPr>
            <a:r>
              <a:rPr lang="en-NZ" sz="3600" dirty="0" smtClean="0"/>
              <a:t>Chromosomes usually exist in </a:t>
            </a:r>
            <a:r>
              <a:rPr lang="en-NZ" sz="3600" b="1" dirty="0" smtClean="0"/>
              <a:t>pairs</a:t>
            </a:r>
            <a:r>
              <a:rPr lang="en-NZ" sz="3600" dirty="0" smtClean="0"/>
              <a:t>. There are typically two of each kind in </a:t>
            </a:r>
            <a:r>
              <a:rPr lang="en-NZ" sz="3600" smtClean="0"/>
              <a:t>the </a:t>
            </a:r>
            <a:r>
              <a:rPr lang="en-NZ" sz="3600" smtClean="0"/>
              <a:t>somatic (body) </a:t>
            </a:r>
            <a:r>
              <a:rPr lang="en-NZ" sz="3600" dirty="0" smtClean="0"/>
              <a:t>cells of higher plants and animals.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NZ" sz="3600" dirty="0" smtClean="0"/>
          </a:p>
        </p:txBody>
      </p:sp>
      <p:sp>
        <p:nvSpPr>
          <p:cNvPr id="4055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524625"/>
            <a:ext cx="36036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/>
      <p:bldP spid="405507" grpId="0" build="p"/>
      <p:bldP spid="4055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z="5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Chromosome</a:t>
            </a:r>
          </a:p>
        </p:txBody>
      </p:sp>
      <p:pic>
        <p:nvPicPr>
          <p:cNvPr id="407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565400"/>
            <a:ext cx="5256213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7560" name="Text Box 8"/>
          <p:cNvSpPr txBox="1">
            <a:spLocks noChangeArrowheads="1"/>
          </p:cNvSpPr>
          <p:nvPr/>
        </p:nvSpPr>
        <p:spPr bwMode="auto">
          <a:xfrm>
            <a:off x="2124075" y="1412875"/>
            <a:ext cx="2881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3200" b="1" dirty="0">
                <a:solidFill>
                  <a:srgbClr val="000000"/>
                </a:solidFill>
              </a:rPr>
              <a:t>Chromatids</a:t>
            </a:r>
          </a:p>
        </p:txBody>
      </p:sp>
      <p:sp>
        <p:nvSpPr>
          <p:cNvPr id="407561" name="Line 9"/>
          <p:cNvSpPr>
            <a:spLocks noChangeShapeType="1"/>
          </p:cNvSpPr>
          <p:nvPr/>
        </p:nvSpPr>
        <p:spPr bwMode="auto">
          <a:xfrm flipH="1">
            <a:off x="3132138" y="1989138"/>
            <a:ext cx="215900" cy="5762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07562" name="Line 10"/>
          <p:cNvSpPr>
            <a:spLocks noChangeShapeType="1"/>
          </p:cNvSpPr>
          <p:nvPr/>
        </p:nvSpPr>
        <p:spPr bwMode="auto">
          <a:xfrm>
            <a:off x="3490913" y="1989138"/>
            <a:ext cx="144462" cy="5762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07565" name="Text Box 13"/>
          <p:cNvSpPr txBox="1">
            <a:spLocks noChangeArrowheads="1"/>
          </p:cNvSpPr>
          <p:nvPr/>
        </p:nvSpPr>
        <p:spPr bwMode="auto">
          <a:xfrm>
            <a:off x="4067175" y="3573463"/>
            <a:ext cx="25558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NZ" sz="2800" b="1">
                <a:solidFill>
                  <a:srgbClr val="000000"/>
                </a:solidFill>
              </a:rPr>
              <a:t>Centromere</a:t>
            </a:r>
            <a:endParaRPr lang="en-NZ" sz="2800" b="1" i="1">
              <a:solidFill>
                <a:srgbClr val="000000"/>
              </a:solidFill>
            </a:endParaRPr>
          </a:p>
        </p:txBody>
      </p:sp>
      <p:sp>
        <p:nvSpPr>
          <p:cNvPr id="407566" name="Text Box 14"/>
          <p:cNvSpPr txBox="1">
            <a:spLocks noChangeArrowheads="1"/>
          </p:cNvSpPr>
          <p:nvPr/>
        </p:nvSpPr>
        <p:spPr bwMode="auto">
          <a:xfrm>
            <a:off x="5724525" y="6165850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>
                <a:solidFill>
                  <a:srgbClr val="000000"/>
                </a:solidFill>
              </a:rPr>
              <a:t>(The real thing)</a:t>
            </a:r>
          </a:p>
        </p:txBody>
      </p:sp>
      <p:sp>
        <p:nvSpPr>
          <p:cNvPr id="407567" name="Line 15"/>
          <p:cNvSpPr>
            <a:spLocks noChangeShapeType="1"/>
          </p:cNvSpPr>
          <p:nvPr/>
        </p:nvSpPr>
        <p:spPr bwMode="auto">
          <a:xfrm flipH="1">
            <a:off x="3563938" y="3860800"/>
            <a:ext cx="5032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07568" name="Line 16"/>
          <p:cNvSpPr>
            <a:spLocks noChangeShapeType="1"/>
          </p:cNvSpPr>
          <p:nvPr/>
        </p:nvSpPr>
        <p:spPr bwMode="auto">
          <a:xfrm>
            <a:off x="6156325" y="3860800"/>
            <a:ext cx="50323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07569" name="Text Box 17"/>
          <p:cNvSpPr txBox="1">
            <a:spLocks noChangeArrowheads="1"/>
          </p:cNvSpPr>
          <p:nvPr/>
        </p:nvSpPr>
        <p:spPr bwMode="auto">
          <a:xfrm>
            <a:off x="755650" y="6021388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1">
                <a:solidFill>
                  <a:srgbClr val="000000"/>
                </a:solidFill>
              </a:rPr>
              <a:t>Coiled DNA</a:t>
            </a:r>
          </a:p>
        </p:txBody>
      </p:sp>
      <p:sp>
        <p:nvSpPr>
          <p:cNvPr id="407570" name="Line 18"/>
          <p:cNvSpPr>
            <a:spLocks noChangeShapeType="1"/>
          </p:cNvSpPr>
          <p:nvPr/>
        </p:nvSpPr>
        <p:spPr bwMode="auto">
          <a:xfrm flipV="1">
            <a:off x="2771775" y="5373688"/>
            <a:ext cx="431800" cy="7191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0757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524625"/>
            <a:ext cx="36036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/>
      <p:bldP spid="407560" grpId="0"/>
      <p:bldP spid="407561" grpId="0" animBg="1"/>
      <p:bldP spid="407562" grpId="0" animBg="1"/>
      <p:bldP spid="407565" grpId="0"/>
      <p:bldP spid="407566" grpId="0"/>
      <p:bldP spid="407567" grpId="0" animBg="1"/>
      <p:bldP spid="407568" grpId="0" animBg="1"/>
      <p:bldP spid="407569" grpId="0"/>
      <p:bldP spid="407570" grpId="0" animBg="1"/>
      <p:bldP spid="4075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b="1" smtClean="0"/>
              <a:t>Homologous pairs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49874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NZ" dirty="0" smtClean="0"/>
              <a:t>	</a:t>
            </a:r>
            <a:r>
              <a:rPr lang="en-NZ" sz="3600" dirty="0" smtClean="0"/>
              <a:t>The members of a pair are referred to as </a:t>
            </a:r>
            <a:r>
              <a:rPr lang="en-NZ" sz="3600" b="1" dirty="0" smtClean="0"/>
              <a:t>homologous </a:t>
            </a:r>
            <a:r>
              <a:rPr lang="en-NZ" sz="3600" dirty="0" smtClean="0"/>
              <a:t>chromosomes.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NZ" sz="3600" dirty="0" smtClean="0"/>
              <a:t>	Each pair: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NZ" sz="1200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NZ" sz="4000" dirty="0" smtClean="0"/>
              <a:t>is</a:t>
            </a:r>
            <a:r>
              <a:rPr lang="en-NZ" sz="4400" dirty="0" smtClean="0"/>
              <a:t> </a:t>
            </a:r>
            <a:r>
              <a:rPr lang="en-NZ" sz="3600" dirty="0" smtClean="0"/>
              <a:t>the same size,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NZ" sz="3600" dirty="0" smtClean="0"/>
              <a:t>has the centromere in the  same place,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NZ" sz="3600" dirty="0" smtClean="0"/>
              <a:t>has the same gene loci in the same sequence. (Loci is plural of locus = place on the chromosome)</a:t>
            </a:r>
          </a:p>
        </p:txBody>
      </p:sp>
      <p:sp>
        <p:nvSpPr>
          <p:cNvPr id="406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524625"/>
            <a:ext cx="36036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/>
      <p:bldP spid="406531" grpId="0" build="p"/>
      <p:bldP spid="4065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19163"/>
          </a:xfrm>
        </p:spPr>
        <p:txBody>
          <a:bodyPr/>
          <a:lstStyle/>
          <a:p>
            <a:pPr algn="l" eaLnBrk="1" hangingPunct="1">
              <a:defRPr/>
            </a:pPr>
            <a:r>
              <a:rPr lang="en-NZ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homologous pair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74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NZ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chromosome 9</a:t>
            </a:r>
          </a:p>
        </p:txBody>
      </p:sp>
      <p:pic>
        <p:nvPicPr>
          <p:cNvPr id="4096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00213"/>
            <a:ext cx="5207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700213"/>
            <a:ext cx="5207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14" name="Text Box 14"/>
          <p:cNvSpPr txBox="1">
            <a:spLocks noChangeArrowheads="1"/>
          </p:cNvSpPr>
          <p:nvPr/>
        </p:nvSpPr>
        <p:spPr bwMode="auto">
          <a:xfrm>
            <a:off x="1763713" y="1844675"/>
            <a:ext cx="2376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>
                <a:solidFill>
                  <a:srgbClr val="000000"/>
                </a:solidFill>
              </a:rPr>
              <a:t>Chromosome from mother</a:t>
            </a:r>
          </a:p>
        </p:txBody>
      </p:sp>
      <p:sp>
        <p:nvSpPr>
          <p:cNvPr id="409615" name="Text Box 15"/>
          <p:cNvSpPr txBox="1">
            <a:spLocks noChangeArrowheads="1"/>
          </p:cNvSpPr>
          <p:nvPr/>
        </p:nvSpPr>
        <p:spPr bwMode="auto">
          <a:xfrm>
            <a:off x="5327650" y="1844675"/>
            <a:ext cx="237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 b="1">
                <a:solidFill>
                  <a:srgbClr val="000000"/>
                </a:solidFill>
              </a:rPr>
              <a:t>Chromosome from father</a:t>
            </a:r>
          </a:p>
        </p:txBody>
      </p:sp>
      <p:grpSp>
        <p:nvGrpSpPr>
          <p:cNvPr id="409621" name="Group 21"/>
          <p:cNvGrpSpPr>
            <a:grpSpLocks/>
          </p:cNvGrpSpPr>
          <p:nvPr/>
        </p:nvGrpSpPr>
        <p:grpSpPr bwMode="auto">
          <a:xfrm>
            <a:off x="1331913" y="3068638"/>
            <a:ext cx="2592387" cy="701675"/>
            <a:chOff x="793" y="1933"/>
            <a:chExt cx="1633" cy="442"/>
          </a:xfrm>
        </p:grpSpPr>
        <p:sp>
          <p:nvSpPr>
            <p:cNvPr id="7181" name="Text Box 11"/>
            <p:cNvSpPr txBox="1">
              <a:spLocks noChangeArrowheads="1"/>
            </p:cNvSpPr>
            <p:nvPr/>
          </p:nvSpPr>
          <p:spPr bwMode="auto">
            <a:xfrm>
              <a:off x="793" y="1933"/>
              <a:ext cx="149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NZ" sz="2000" b="1">
                  <a:solidFill>
                    <a:srgbClr val="000000"/>
                  </a:solidFill>
                </a:rPr>
                <a:t>Deafness/hearing gene</a:t>
              </a:r>
            </a:p>
          </p:txBody>
        </p:sp>
        <p:sp>
          <p:nvSpPr>
            <p:cNvPr id="7182" name="Line 17"/>
            <p:cNvSpPr>
              <a:spLocks noChangeShapeType="1"/>
            </p:cNvSpPr>
            <p:nvPr/>
          </p:nvSpPr>
          <p:spPr bwMode="auto">
            <a:xfrm>
              <a:off x="2200" y="2205"/>
              <a:ext cx="2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09625" name="Group 25"/>
          <p:cNvGrpSpPr>
            <a:grpSpLocks/>
          </p:cNvGrpSpPr>
          <p:nvPr/>
        </p:nvGrpSpPr>
        <p:grpSpPr bwMode="auto">
          <a:xfrm>
            <a:off x="5292725" y="3068638"/>
            <a:ext cx="2663825" cy="701675"/>
            <a:chOff x="3334" y="1933"/>
            <a:chExt cx="1678" cy="442"/>
          </a:xfrm>
        </p:grpSpPr>
        <p:sp>
          <p:nvSpPr>
            <p:cNvPr id="7179" name="Text Box 23"/>
            <p:cNvSpPr txBox="1">
              <a:spLocks noChangeArrowheads="1"/>
            </p:cNvSpPr>
            <p:nvPr/>
          </p:nvSpPr>
          <p:spPr bwMode="auto">
            <a:xfrm>
              <a:off x="3515" y="1933"/>
              <a:ext cx="149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NZ" sz="2000" b="1">
                  <a:solidFill>
                    <a:srgbClr val="000000"/>
                  </a:solidFill>
                </a:rPr>
                <a:t>Deafness/hearing gene</a:t>
              </a:r>
            </a:p>
          </p:txBody>
        </p:sp>
        <p:sp>
          <p:nvSpPr>
            <p:cNvPr id="7180" name="Line 24"/>
            <p:cNvSpPr>
              <a:spLocks noChangeShapeType="1"/>
            </p:cNvSpPr>
            <p:nvPr/>
          </p:nvSpPr>
          <p:spPr bwMode="auto">
            <a:xfrm flipH="1">
              <a:off x="3334" y="2205"/>
              <a:ext cx="2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409626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524625"/>
            <a:ext cx="36036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2" grpId="0"/>
      <p:bldP spid="409603" grpId="0" build="p"/>
      <p:bldP spid="409614" grpId="0"/>
      <p:bldP spid="409615" grpId="0"/>
      <p:bldP spid="4096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z="4800" b="1" smtClean="0"/>
              <a:t>Chromosome numbers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NZ" smtClean="0"/>
              <a:t>In humans there are 23 pairs of chromosomes. One member of each pair comes from the mother, and one from the father.  </a:t>
            </a:r>
          </a:p>
          <a:p>
            <a:pPr marL="609600" indent="-609600" eaLnBrk="1" hangingPunct="1">
              <a:defRPr/>
            </a:pPr>
            <a:endParaRPr lang="en-NZ" smtClean="0"/>
          </a:p>
          <a:p>
            <a:pPr marL="609600" indent="-609600" eaLnBrk="1" hangingPunct="1">
              <a:defRPr/>
            </a:pPr>
            <a:r>
              <a:rPr lang="en-NZ" smtClean="0"/>
              <a:t>Other species have different numbers.</a:t>
            </a:r>
          </a:p>
        </p:txBody>
      </p:sp>
      <p:sp>
        <p:nvSpPr>
          <p:cNvPr id="41575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524625"/>
            <a:ext cx="36036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z="4800" b="1" smtClean="0"/>
              <a:t>Genome &amp; karyotype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NZ" sz="3600" smtClean="0"/>
              <a:t>Genome — this is the total of an individual’s genetic material.  </a:t>
            </a:r>
          </a:p>
          <a:p>
            <a:pPr marL="609600" indent="-609600" eaLnBrk="1" hangingPunct="1">
              <a:defRPr/>
            </a:pPr>
            <a:r>
              <a:rPr lang="en-NZ" sz="3600" smtClean="0"/>
              <a:t>A karyotype is a full complement of chromosomes. It is usually shown as a drawing or photograph of stained chromosomes arranged in homologous pairs, from the biggest to the smallest.</a:t>
            </a:r>
          </a:p>
        </p:txBody>
      </p:sp>
      <p:pic>
        <p:nvPicPr>
          <p:cNvPr id="4198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4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524625"/>
            <a:ext cx="36036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/>
      <p:bldP spid="419843" grpId="0" build="p"/>
      <p:bldP spid="4198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Terminology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Gene</a:t>
            </a:r>
            <a:r>
              <a:rPr lang="en-NZ" dirty="0" smtClean="0"/>
              <a:t> = a factor that controls the inheritance of a trait</a:t>
            </a:r>
          </a:p>
          <a:p>
            <a:r>
              <a:rPr lang="en-NZ" b="1" dirty="0" smtClean="0"/>
              <a:t>Allele </a:t>
            </a:r>
            <a:r>
              <a:rPr lang="en-NZ" dirty="0" smtClean="0"/>
              <a:t>= one form of a gene</a:t>
            </a:r>
          </a:p>
          <a:p>
            <a:r>
              <a:rPr lang="en-NZ" b="1" dirty="0" smtClean="0"/>
              <a:t>Dominant allele</a:t>
            </a:r>
            <a:r>
              <a:rPr lang="en-NZ" dirty="0" smtClean="0"/>
              <a:t> = one that is always expressed when present</a:t>
            </a:r>
          </a:p>
          <a:p>
            <a:r>
              <a:rPr lang="en-NZ" b="1" dirty="0" smtClean="0"/>
              <a:t>Recessive allele</a:t>
            </a:r>
            <a:r>
              <a:rPr lang="en-NZ" dirty="0" smtClean="0"/>
              <a:t> = one that can be hidden, expressed only when two are present</a:t>
            </a:r>
          </a:p>
          <a:p>
            <a:endParaRPr lang="en-NZ" dirty="0"/>
          </a:p>
        </p:txBody>
      </p:sp>
      <p:sp>
        <p:nvSpPr>
          <p:cNvPr id="4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524625"/>
            <a:ext cx="36036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/>
            <a:r>
              <a:rPr lang="en-NZ" b="1"/>
              <a:t>Symbols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5073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NZ"/>
              <a:t>One letter is used for a certain gene</a:t>
            </a:r>
          </a:p>
          <a:p>
            <a:pPr>
              <a:lnSpc>
                <a:spcPct val="90000"/>
              </a:lnSpc>
            </a:pPr>
            <a:r>
              <a:rPr lang="en-NZ"/>
              <a:t>Dominant alleles have a capital letter</a:t>
            </a:r>
          </a:p>
          <a:p>
            <a:pPr>
              <a:lnSpc>
                <a:spcPct val="90000"/>
              </a:lnSpc>
            </a:pPr>
            <a:r>
              <a:rPr lang="en-NZ"/>
              <a:t>Recessive alleles have a small letter</a:t>
            </a:r>
          </a:p>
          <a:p>
            <a:pPr lvl="1">
              <a:lnSpc>
                <a:spcPct val="90000"/>
              </a:lnSpc>
            </a:pPr>
            <a:r>
              <a:rPr lang="en-NZ" sz="3200" b="1"/>
              <a:t>E.g. for plant height, </a:t>
            </a:r>
          </a:p>
          <a:p>
            <a:pPr lvl="2">
              <a:lnSpc>
                <a:spcPct val="90000"/>
              </a:lnSpc>
            </a:pPr>
            <a:r>
              <a:rPr lang="en-NZ" sz="2800" b="1"/>
              <a:t>T = allele for tall</a:t>
            </a:r>
          </a:p>
          <a:p>
            <a:pPr lvl="2">
              <a:lnSpc>
                <a:spcPct val="90000"/>
              </a:lnSpc>
            </a:pPr>
            <a:r>
              <a:rPr lang="en-NZ" sz="2800" b="1"/>
              <a:t>t = allele for short</a:t>
            </a:r>
          </a:p>
          <a:p>
            <a:pPr>
              <a:lnSpc>
                <a:spcPct val="90000"/>
              </a:lnSpc>
            </a:pPr>
            <a:r>
              <a:rPr lang="en-NZ" sz="3600"/>
              <a:t>Other systems are used if more than two alleles exist for a gene, </a:t>
            </a:r>
            <a:r>
              <a:rPr lang="en-NZ"/>
              <a:t>e.g. Blood type: I</a:t>
            </a:r>
            <a:r>
              <a:rPr lang="en-NZ" baseline="30000"/>
              <a:t>A</a:t>
            </a:r>
            <a:r>
              <a:rPr lang="en-NZ"/>
              <a:t>, I</a:t>
            </a:r>
            <a:r>
              <a:rPr lang="en-NZ" baseline="30000"/>
              <a:t>B</a:t>
            </a:r>
            <a:r>
              <a:rPr lang="en-NZ"/>
              <a:t> and I</a:t>
            </a:r>
            <a:r>
              <a:rPr lang="en-NZ" baseline="30000"/>
              <a:t>o</a:t>
            </a:r>
            <a:r>
              <a:rPr lang="en-NZ"/>
              <a:t> (or just i)</a:t>
            </a:r>
          </a:p>
        </p:txBody>
      </p:sp>
      <p:sp>
        <p:nvSpPr>
          <p:cNvPr id="4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524625"/>
            <a:ext cx="36036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4" grpId="0" animBg="1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857</TotalTime>
  <Words>321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Ripple</vt:lpstr>
      <vt:lpstr>Chromosomes</vt:lpstr>
      <vt:lpstr>Chromosomes</vt:lpstr>
      <vt:lpstr>One Chromosome</vt:lpstr>
      <vt:lpstr>Homologous pairs</vt:lpstr>
      <vt:lpstr>A homologous pair</vt:lpstr>
      <vt:lpstr>Chromosome numbers</vt:lpstr>
      <vt:lpstr>Genome &amp; karyotype</vt:lpstr>
      <vt:lpstr>Terminology</vt:lpstr>
      <vt:lpstr>Symbols</vt:lpstr>
      <vt:lpstr>(Terminology continued)</vt:lpstr>
    </vt:vector>
  </TitlesOfParts>
  <Company>St. Marys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Wood</dc:creator>
  <cp:lastModifiedBy>Rick Wood</cp:lastModifiedBy>
  <cp:revision>22</cp:revision>
  <cp:lastPrinted>1601-01-01T00:00:00Z</cp:lastPrinted>
  <dcterms:created xsi:type="dcterms:W3CDTF">2008-04-28T00:00:02Z</dcterms:created>
  <dcterms:modified xsi:type="dcterms:W3CDTF">2012-09-04T20:41:31Z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TC102037901033</vt:lpwstr>
  </property>
</Properties>
</file>